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57" r:id="rId4"/>
    <p:sldId id="269" r:id="rId5"/>
    <p:sldId id="263" r:id="rId6"/>
    <p:sldId id="271" r:id="rId7"/>
    <p:sldId id="272" r:id="rId8"/>
    <p:sldId id="270" r:id="rId9"/>
    <p:sldId id="273" r:id="rId10"/>
    <p:sldId id="275" r:id="rId11"/>
    <p:sldId id="274" r:id="rId12"/>
    <p:sldId id="277" r:id="rId13"/>
    <p:sldId id="268" r:id="rId14"/>
    <p:sldId id="278" r:id="rId15"/>
    <p:sldId id="279" r:id="rId16"/>
    <p:sldId id="267" r:id="rId17"/>
    <p:sldId id="284" r:id="rId18"/>
    <p:sldId id="285" r:id="rId19"/>
    <p:sldId id="283" r:id="rId20"/>
    <p:sldId id="282" r:id="rId21"/>
    <p:sldId id="286" r:id="rId22"/>
    <p:sldId id="287" r:id="rId23"/>
    <p:sldId id="288" r:id="rId24"/>
    <p:sldId id="289" r:id="rId25"/>
    <p:sldId id="280" r:id="rId26"/>
    <p:sldId id="281" r:id="rId27"/>
    <p:sldId id="290" r:id="rId28"/>
    <p:sldId id="264" r:id="rId29"/>
    <p:sldId id="291" r:id="rId30"/>
    <p:sldId id="265" r:id="rId31"/>
    <p:sldId id="294" r:id="rId32"/>
    <p:sldId id="295" r:id="rId33"/>
    <p:sldId id="296" r:id="rId34"/>
    <p:sldId id="297" r:id="rId35"/>
    <p:sldId id="300" r:id="rId36"/>
    <p:sldId id="292" r:id="rId37"/>
    <p:sldId id="301" r:id="rId38"/>
    <p:sldId id="298" r:id="rId39"/>
    <p:sldId id="299" r:id="rId40"/>
    <p:sldId id="262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476556" y="74"/>
        <a:ext cx="1423749" cy="1354613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1431275"/>
        <a:ext cx="547055" cy="547055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499258" y="2054918"/>
        <a:ext cx="1378344" cy="1320252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3451758"/>
        <a:ext cx="547055" cy="547055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500065" y="4075402"/>
        <a:ext cx="1376731" cy="1210935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26936">
        <a:off x="2068211" y="2506854"/>
        <a:ext cx="356459" cy="350870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571769" y="1785951"/>
        <a:ext cx="1886398" cy="188639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399961" y="448746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399961" y="448746"/>
        <a:ext cx="2666412" cy="1866488"/>
      </dsp:txXfrm>
    </dsp:sp>
    <dsp:sp modelId="{56A9A0D9-18F4-42F2-AD5F-D71BE50D88E6}">
      <dsp:nvSpPr>
        <dsp:cNvPr id="0" name=""/>
        <dsp:cNvSpPr/>
      </dsp:nvSpPr>
      <dsp:spPr>
        <a:xfrm rot="5400000">
          <a:off x="4455459" y="-2580542"/>
          <a:ext cx="1813881" cy="6991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овладения культурными средствами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индивидуального развития детей.</a:t>
          </a:r>
          <a:endParaRPr lang="ru-RU" sz="1600" kern="1200" dirty="0"/>
        </a:p>
      </dsp:txBody>
      <dsp:txXfrm rot="5400000">
        <a:off x="4455459" y="-2580542"/>
        <a:ext cx="1813881" cy="6991823"/>
      </dsp:txXfrm>
    </dsp:sp>
    <dsp:sp modelId="{FB913B74-9900-4AB3-8599-A21AF2B4815C}">
      <dsp:nvSpPr>
        <dsp:cNvPr id="0" name=""/>
        <dsp:cNvSpPr/>
      </dsp:nvSpPr>
      <dsp:spPr>
        <a:xfrm rot="5400000">
          <a:off x="-399961" y="2689004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Взаимодействие с родителями 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399961" y="2689004"/>
        <a:ext cx="2666412" cy="1866488"/>
      </dsp:txXfrm>
    </dsp:sp>
    <dsp:sp modelId="{C0D193A3-72D1-4E55-8861-175BD45F596C}">
      <dsp:nvSpPr>
        <dsp:cNvPr id="0" name=""/>
        <dsp:cNvSpPr/>
      </dsp:nvSpPr>
      <dsp:spPr>
        <a:xfrm rot="5400000">
          <a:off x="4329250" y="18007"/>
          <a:ext cx="2066300" cy="6920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kern="1200" dirty="0"/>
        </a:p>
      </dsp:txBody>
      <dsp:txXfrm rot="5400000">
        <a:off x="4329250" y="18007"/>
        <a:ext cx="2066300" cy="692029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72019" y="1202406"/>
          <a:ext cx="2278443" cy="23274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ППРС</a:t>
          </a:r>
          <a:endParaRPr lang="ru-RU" sz="2000" kern="1200" dirty="0"/>
        </a:p>
      </dsp:txBody>
      <dsp:txXfrm>
        <a:off x="2772019" y="1202406"/>
        <a:ext cx="2278443" cy="2327446"/>
      </dsp:txXfrm>
    </dsp:sp>
    <dsp:sp modelId="{164CCDA3-DE47-49B4-B10E-A8D8B44364D2}">
      <dsp:nvSpPr>
        <dsp:cNvPr id="0" name=""/>
        <dsp:cNvSpPr/>
      </dsp:nvSpPr>
      <dsp:spPr>
        <a:xfrm>
          <a:off x="5018533" y="928692"/>
          <a:ext cx="2002322" cy="200435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018533" y="928692"/>
        <a:ext cx="2002322" cy="2004350"/>
      </dsp:txXfrm>
    </dsp:sp>
    <dsp:sp modelId="{972648EA-F023-49B2-BE29-7E7DCD25651C}">
      <dsp:nvSpPr>
        <dsp:cNvPr id="0" name=""/>
        <dsp:cNvSpPr/>
      </dsp:nvSpPr>
      <dsp:spPr>
        <a:xfrm>
          <a:off x="4572020" y="2886032"/>
          <a:ext cx="1916073" cy="1925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572020" y="2886032"/>
        <a:ext cx="1916073" cy="1925682"/>
      </dsp:txXfrm>
    </dsp:sp>
    <dsp:sp modelId="{DDBB11D9-9456-4C81-A57B-265017D98F5D}">
      <dsp:nvSpPr>
        <dsp:cNvPr id="0" name=""/>
        <dsp:cNvSpPr/>
      </dsp:nvSpPr>
      <dsp:spPr>
        <a:xfrm>
          <a:off x="1446625" y="2966223"/>
          <a:ext cx="1859491" cy="185943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НАЦИОНАЛЬНЫЕ, КЛИМАТИЧЕСКИЕ УСЛОВИЯ</a:t>
          </a:r>
          <a:endParaRPr lang="ru-RU" sz="1200" b="1" kern="1200" dirty="0"/>
        </a:p>
      </dsp:txBody>
      <dsp:txXfrm>
        <a:off x="1446625" y="2966223"/>
        <a:ext cx="1859491" cy="1859437"/>
      </dsp:txXfrm>
    </dsp:sp>
    <dsp:sp modelId="{84C606F0-C08E-4DAE-88F1-FA93FEF6FBBA}">
      <dsp:nvSpPr>
        <dsp:cNvPr id="0" name=""/>
        <dsp:cNvSpPr/>
      </dsp:nvSpPr>
      <dsp:spPr>
        <a:xfrm>
          <a:off x="857253" y="1071586"/>
          <a:ext cx="1926789" cy="192781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ВОЗРАСТНЫЕ ОСОБЕННОСТИ ДЕТЕЙ </a:t>
          </a:r>
          <a:endParaRPr lang="ru-RU" sz="1200" b="1" kern="1200" dirty="0"/>
        </a:p>
      </dsp:txBody>
      <dsp:txXfrm>
        <a:off x="857253" y="1071586"/>
        <a:ext cx="1926789" cy="192781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83718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382538"/>
          <a:ext cx="6560884" cy="6908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учет санитарно-эпидемиологические правила и нормативы</a:t>
          </a:r>
          <a:endParaRPr lang="ru-RU" sz="1600" kern="1200" dirty="0"/>
        </a:p>
      </dsp:txBody>
      <dsp:txXfrm>
        <a:off x="411480" y="382538"/>
        <a:ext cx="6560884" cy="690805"/>
      </dsp:txXfrm>
    </dsp:sp>
    <dsp:sp modelId="{339E794D-6153-47BC-BF1A-65FD64E78766}">
      <dsp:nvSpPr>
        <dsp:cNvPr id="0" name=""/>
        <dsp:cNvSpPr/>
      </dsp:nvSpPr>
      <dsp:spPr>
        <a:xfrm>
          <a:off x="0" y="156294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32678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пожарной безопасности</a:t>
          </a:r>
          <a:endParaRPr lang="ru-RU" sz="1600" kern="1200" dirty="0"/>
        </a:p>
      </dsp:txBody>
      <dsp:txXfrm>
        <a:off x="411480" y="1326784"/>
        <a:ext cx="6617972" cy="472320"/>
      </dsp:txXfrm>
    </dsp:sp>
    <dsp:sp modelId="{04D2C57B-622B-4C5B-8CCA-4660D597A0BA}">
      <dsp:nvSpPr>
        <dsp:cNvPr id="0" name=""/>
        <dsp:cNvSpPr/>
      </dsp:nvSpPr>
      <dsp:spPr>
        <a:xfrm>
          <a:off x="0" y="228870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205254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средствам обучения и воспитания </a:t>
          </a:r>
          <a:endParaRPr lang="ru-RU" sz="1600" kern="1200" dirty="0"/>
        </a:p>
      </dsp:txBody>
      <dsp:txXfrm>
        <a:off x="411480" y="2052544"/>
        <a:ext cx="6617972" cy="472320"/>
      </dsp:txXfrm>
    </dsp:sp>
    <dsp:sp modelId="{8D2482DD-1B0E-4A2B-BD55-FDD87F017E76}">
      <dsp:nvSpPr>
        <dsp:cNvPr id="0" name=""/>
        <dsp:cNvSpPr/>
      </dsp:nvSpPr>
      <dsp:spPr>
        <a:xfrm>
          <a:off x="0" y="307183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8304"/>
          <a:ext cx="6703807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оснащенность помещений ППРС</a:t>
          </a:r>
          <a:endParaRPr lang="ru-RU" sz="1600" kern="1200" dirty="0"/>
        </a:p>
      </dsp:txBody>
      <dsp:txXfrm>
        <a:off x="411480" y="2778304"/>
        <a:ext cx="6703807" cy="472320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28626" y="3500460"/>
          <a:ext cx="6760838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материально-техническое обеспечение программы </a:t>
          </a:r>
          <a:endParaRPr lang="ru-RU" sz="1600" kern="1200" dirty="0"/>
        </a:p>
      </dsp:txBody>
      <dsp:txXfrm>
        <a:off x="428626" y="3500460"/>
        <a:ext cx="6760838" cy="47232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107157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42876" y="162331"/>
          <a:ext cx="7835427" cy="1184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kern="1200" dirty="0"/>
        </a:p>
      </dsp:txBody>
      <dsp:txXfrm>
        <a:off x="142876" y="162331"/>
        <a:ext cx="7835427" cy="1184622"/>
      </dsp:txXfrm>
    </dsp:sp>
    <dsp:sp modelId="{339E794D-6153-47BC-BF1A-65FD64E78766}">
      <dsp:nvSpPr>
        <dsp:cNvPr id="0" name=""/>
        <dsp:cNvSpPr/>
      </dsp:nvSpPr>
      <dsp:spPr>
        <a:xfrm>
          <a:off x="0" y="2643204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204478" y="1622391"/>
          <a:ext cx="7828891" cy="12282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реализацию обязательной части Программы и части,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формируемой участниками образовательного процесса</a:t>
          </a:r>
          <a:endParaRPr lang="ru-RU" sz="2000" kern="1200" dirty="0"/>
        </a:p>
      </dsp:txBody>
      <dsp:txXfrm>
        <a:off x="204478" y="1622391"/>
        <a:ext cx="7828891" cy="1228287"/>
      </dsp:txXfrm>
    </dsp:sp>
    <dsp:sp modelId="{04D2C57B-622B-4C5B-8CCA-4660D597A0BA}">
      <dsp:nvSpPr>
        <dsp:cNvPr id="0" name=""/>
        <dsp:cNvSpPr/>
      </dsp:nvSpPr>
      <dsp:spPr>
        <a:xfrm>
          <a:off x="0" y="40179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14312" y="3051597"/>
          <a:ext cx="7835427" cy="12212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отражать структуру и объем расходов, необходимых для реализации Программы</a:t>
          </a:r>
          <a:endParaRPr lang="ru-RU" sz="2000" kern="1200" dirty="0"/>
        </a:p>
      </dsp:txBody>
      <dsp:txXfrm>
        <a:off x="214312" y="3051597"/>
        <a:ext cx="7835427" cy="12212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2553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2553" y="0"/>
        <a:ext cx="3110831" cy="857256"/>
      </dsp:txXfrm>
    </dsp:sp>
    <dsp:sp modelId="{E39505F5-7323-45FF-A2E9-690271FE7166}">
      <dsp:nvSpPr>
        <dsp:cNvPr id="0" name=""/>
        <dsp:cNvSpPr/>
      </dsp:nvSpPr>
      <dsp:spPr>
        <a:xfrm>
          <a:off x="2802302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2802302" y="0"/>
        <a:ext cx="3110831" cy="857256"/>
      </dsp:txXfrm>
    </dsp:sp>
    <dsp:sp modelId="{D0257AD5-DD1F-4E3B-97B1-E823FF2AA722}">
      <dsp:nvSpPr>
        <dsp:cNvPr id="0" name=""/>
        <dsp:cNvSpPr/>
      </dsp:nvSpPr>
      <dsp:spPr>
        <a:xfrm>
          <a:off x="5602050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5602050" y="0"/>
        <a:ext cx="3110831" cy="8572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96729" y="0"/>
          <a:ext cx="2817818" cy="2817818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личности</a:t>
          </a:r>
          <a:endParaRPr lang="ru-RU" sz="1300" kern="1200" dirty="0"/>
        </a:p>
      </dsp:txBody>
      <dsp:txXfrm>
        <a:off x="2205638" y="283295"/>
        <a:ext cx="1831581" cy="667030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мотивации</a:t>
          </a:r>
          <a:endParaRPr lang="ru-RU" sz="1300" kern="1200" dirty="0"/>
        </a:p>
      </dsp:txBody>
      <dsp:txXfrm>
        <a:off x="2205638" y="1033704"/>
        <a:ext cx="1831581" cy="667030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способностей ребёнка</a:t>
          </a:r>
          <a:endParaRPr lang="ru-RU" sz="1300" kern="1200" dirty="0"/>
        </a:p>
      </dsp:txBody>
      <dsp:txXfrm>
        <a:off x="2205638" y="1784113"/>
        <a:ext cx="1831581" cy="6670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701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Младенческий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(2 мес. – 1 г.)</a:t>
          </a:r>
          <a:endParaRPr lang="ru-RU" sz="1500" b="1" kern="1200" dirty="0"/>
        </a:p>
      </dsp:txBody>
      <dsp:txXfrm>
        <a:off x="2701" y="280305"/>
        <a:ext cx="2633718" cy="626214"/>
      </dsp:txXfrm>
    </dsp:sp>
    <dsp:sp modelId="{21FAC840-46B1-41C2-8BF6-EB62EA2F2BBE}">
      <dsp:nvSpPr>
        <dsp:cNvPr id="0" name=""/>
        <dsp:cNvSpPr/>
      </dsp:nvSpPr>
      <dsp:spPr>
        <a:xfrm>
          <a:off x="2701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непосредственное эмоциональное общение с взрослым,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манипулирование с предметами;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познавательно-исследовательские действия,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восприятие музыки, детских песен и стихов,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тактильно-двигательные игры.</a:t>
          </a:r>
          <a:endParaRPr lang="ru-RU" sz="1500" kern="1200" dirty="0"/>
        </a:p>
      </dsp:txBody>
      <dsp:txXfrm>
        <a:off x="2701" y="906520"/>
        <a:ext cx="2633718" cy="3813834"/>
      </dsp:txXfrm>
    </dsp:sp>
    <dsp:sp modelId="{78C49EFF-1233-453C-ACCE-1620374FD894}">
      <dsp:nvSpPr>
        <dsp:cNvPr id="0" name=""/>
        <dsp:cNvSpPr/>
      </dsp:nvSpPr>
      <dsp:spPr>
        <a:xfrm>
          <a:off x="3005139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Ранний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(1 г. – 3 г.) </a:t>
          </a:r>
          <a:endParaRPr lang="ru-RU" sz="1500" b="1" kern="1200" dirty="0"/>
        </a:p>
      </dsp:txBody>
      <dsp:txXfrm>
        <a:off x="3005139" y="280305"/>
        <a:ext cx="2633718" cy="626214"/>
      </dsp:txXfrm>
    </dsp:sp>
    <dsp:sp modelId="{5DD69DB1-59C7-4EBF-B943-B50F082E23AD}">
      <dsp:nvSpPr>
        <dsp:cNvPr id="0" name=""/>
        <dsp:cNvSpPr/>
      </dsp:nvSpPr>
      <dsp:spPr>
        <a:xfrm>
          <a:off x="3005139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предметная деятельность и игры с составными и динамическими игрушками;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экспериментирование с материалами и веществами,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общение с взрослым и совместные игры со сверстниками под руководством взрослого,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самообслуживание и действия с бытовыми предметами-орудиями,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смысла музыки, сказок, стихов, рассматривание картинок,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активность.</a:t>
          </a:r>
          <a:endParaRPr lang="ru-RU" sz="1500" kern="1200" dirty="0"/>
        </a:p>
      </dsp:txBody>
      <dsp:txXfrm>
        <a:off x="3005139" y="906520"/>
        <a:ext cx="2633718" cy="3813834"/>
      </dsp:txXfrm>
    </dsp:sp>
    <dsp:sp modelId="{F1F00C2F-51E0-48CB-B3FC-FFBAE5DB6286}">
      <dsp:nvSpPr>
        <dsp:cNvPr id="0" name=""/>
        <dsp:cNvSpPr/>
      </dsp:nvSpPr>
      <dsp:spPr>
        <a:xfrm>
          <a:off x="6007578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Дошкольный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(3 г. – 8 л.)</a:t>
          </a:r>
          <a:endParaRPr lang="ru-RU" sz="1500" b="1" kern="1200" dirty="0"/>
        </a:p>
      </dsp:txBody>
      <dsp:txXfrm>
        <a:off x="6007578" y="280305"/>
        <a:ext cx="2633718" cy="626214"/>
      </dsp:txXfrm>
    </dsp:sp>
    <dsp:sp modelId="{95646180-B5F6-4B19-AAD2-D84106642187}">
      <dsp:nvSpPr>
        <dsp:cNvPr id="0" name=""/>
        <dsp:cNvSpPr/>
      </dsp:nvSpPr>
      <dsp:spPr>
        <a:xfrm>
          <a:off x="6007578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игровая,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коммуникативная,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художественной литературы и фольклора,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самообслуживание и элементарный бытовой труд,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изобразительная,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музыкальная,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двигательная активность ребенка.</a:t>
          </a:r>
          <a:endParaRPr lang="ru-RU" sz="1500" kern="1200" dirty="0"/>
        </a:p>
      </dsp:txBody>
      <dsp:txXfrm>
        <a:off x="6007578" y="906520"/>
        <a:ext cx="2633718" cy="38138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87D7A8-6618-44C0-A770-8EA079D8F21B}">
      <dsp:nvSpPr>
        <dsp:cNvPr id="0" name=""/>
        <dsp:cNvSpPr/>
      </dsp:nvSpPr>
      <dsp:spPr>
        <a:xfrm>
          <a:off x="0" y="0"/>
          <a:ext cx="7786742" cy="12192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СТРУКТУРА ОБРАЗОВАТЕЛЬНОЙ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ДОШКОЛЬНОГО ОБРАЗОВАНИЯ</a:t>
          </a:r>
          <a:endParaRPr lang="ru-RU" sz="1800" b="1" kern="1200" dirty="0"/>
        </a:p>
      </dsp:txBody>
      <dsp:txXfrm>
        <a:off x="0" y="0"/>
        <a:ext cx="7786742" cy="1219200"/>
      </dsp:txXfrm>
    </dsp:sp>
    <dsp:sp modelId="{081155DA-6DC9-4491-B178-E8B0C9039731}">
      <dsp:nvSpPr>
        <dsp:cNvPr id="0" name=""/>
        <dsp:cNvSpPr/>
      </dsp:nvSpPr>
      <dsp:spPr>
        <a:xfrm>
          <a:off x="0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Обязательная часть  обеспечивает развитие детей в пяти образовательных областях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менее 60% от ее общего объема</a:t>
          </a:r>
          <a:endParaRPr lang="ru-RU" sz="1700" kern="1200" dirty="0"/>
        </a:p>
      </dsp:txBody>
      <dsp:txXfrm>
        <a:off x="0" y="1000126"/>
        <a:ext cx="3893371" cy="2998467"/>
      </dsp:txXfrm>
    </dsp:sp>
    <dsp:sp modelId="{9DC05440-D9A5-4819-B721-0273F31B80DC}">
      <dsp:nvSpPr>
        <dsp:cNvPr id="0" name=""/>
        <dsp:cNvSpPr/>
      </dsp:nvSpPr>
      <dsp:spPr>
        <a:xfrm>
          <a:off x="3893371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более 40% от ее общего объема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893371" y="1000126"/>
        <a:ext cx="3893371" cy="2998467"/>
      </dsp:txXfrm>
    </dsp:sp>
    <dsp:sp modelId="{0D0A7D71-33B2-4FED-8047-DD492AD725F7}">
      <dsp:nvSpPr>
        <dsp:cNvPr id="0" name=""/>
        <dsp:cNvSpPr/>
      </dsp:nvSpPr>
      <dsp:spPr>
        <a:xfrm>
          <a:off x="0" y="3779520"/>
          <a:ext cx="7786742" cy="2844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32C443-9A3C-4EB2-AA61-EC0D0E458944}">
      <dsp:nvSpPr>
        <dsp:cNvPr id="0" name=""/>
        <dsp:cNvSpPr/>
      </dsp:nvSpPr>
      <dsp:spPr>
        <a:xfrm rot="5400000">
          <a:off x="4529358" y="-2293524"/>
          <a:ext cx="1247890" cy="6151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Пояснительная записка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Планируемые результаты освоения программы</a:t>
          </a:r>
          <a:endParaRPr lang="ru-RU" sz="1400" kern="1200" dirty="0"/>
        </a:p>
      </dsp:txBody>
      <dsp:txXfrm rot="5400000">
        <a:off x="4529358" y="-2293524"/>
        <a:ext cx="1247890" cy="6151639"/>
      </dsp:txXfrm>
    </dsp:sp>
    <dsp:sp modelId="{D0771A3A-DA18-4616-AFFB-6430E9799F51}">
      <dsp:nvSpPr>
        <dsp:cNvPr id="0" name=""/>
        <dsp:cNvSpPr/>
      </dsp:nvSpPr>
      <dsp:spPr>
        <a:xfrm>
          <a:off x="0" y="8"/>
          <a:ext cx="2077007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Целевой</a:t>
          </a:r>
          <a:endParaRPr lang="ru-RU" sz="2000" b="1" kern="1200" dirty="0"/>
        </a:p>
      </dsp:txBody>
      <dsp:txXfrm>
        <a:off x="0" y="8"/>
        <a:ext cx="2077007" cy="1559863"/>
      </dsp:txXfrm>
    </dsp:sp>
    <dsp:sp modelId="{ABA3975D-4453-4FBB-A992-89D516A997B3}">
      <dsp:nvSpPr>
        <dsp:cNvPr id="0" name=""/>
        <dsp:cNvSpPr/>
      </dsp:nvSpPr>
      <dsp:spPr>
        <a:xfrm rot="5400000">
          <a:off x="4513970" y="-660168"/>
          <a:ext cx="1247890" cy="6160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Общее содержание Программы, обеспечивающее полноценное развитие личности детей.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sz="1400" kern="1200" dirty="0"/>
        </a:p>
      </dsp:txBody>
      <dsp:txXfrm rot="5400000">
        <a:off x="4513970" y="-660168"/>
        <a:ext cx="1247890" cy="6160639"/>
      </dsp:txXfrm>
    </dsp:sp>
    <dsp:sp modelId="{940E9E91-591C-423A-82E0-C7A1C1D6453E}">
      <dsp:nvSpPr>
        <dsp:cNvPr id="0" name=""/>
        <dsp:cNvSpPr/>
      </dsp:nvSpPr>
      <dsp:spPr>
        <a:xfrm>
          <a:off x="476" y="1640219"/>
          <a:ext cx="2057120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Содержательный</a:t>
          </a:r>
          <a:endParaRPr lang="ru-RU" sz="1800" b="1" kern="1200" dirty="0"/>
        </a:p>
      </dsp:txBody>
      <dsp:txXfrm>
        <a:off x="476" y="1640219"/>
        <a:ext cx="2057120" cy="1559863"/>
      </dsp:txXfrm>
    </dsp:sp>
    <dsp:sp modelId="{D5069A8A-637F-4859-BF3C-ADB768937FB0}">
      <dsp:nvSpPr>
        <dsp:cNvPr id="0" name=""/>
        <dsp:cNvSpPr/>
      </dsp:nvSpPr>
      <dsp:spPr>
        <a:xfrm rot="5400000">
          <a:off x="4560526" y="1017444"/>
          <a:ext cx="1247890" cy="608112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sz="1400" kern="1200" dirty="0"/>
        </a:p>
      </dsp:txBody>
      <dsp:txXfrm rot="5400000">
        <a:off x="4560526" y="1017444"/>
        <a:ext cx="1247890" cy="6081127"/>
      </dsp:txXfrm>
    </dsp:sp>
    <dsp:sp modelId="{86BAEF79-C249-4658-8B45-0C9F63CEF8A2}">
      <dsp:nvSpPr>
        <dsp:cNvPr id="0" name=""/>
        <dsp:cNvSpPr/>
      </dsp:nvSpPr>
      <dsp:spPr>
        <a:xfrm>
          <a:off x="476" y="3278076"/>
          <a:ext cx="2143432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Организационный</a:t>
          </a:r>
          <a:endParaRPr lang="ru-RU" sz="1800" b="1" kern="1200" dirty="0"/>
        </a:p>
      </dsp:txBody>
      <dsp:txXfrm>
        <a:off x="476" y="3278076"/>
        <a:ext cx="2143432" cy="155986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35719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15968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психолого-педагогические условия</a:t>
          </a:r>
          <a:endParaRPr lang="ru-RU" sz="1900" kern="1200" dirty="0"/>
        </a:p>
      </dsp:txBody>
      <dsp:txXfrm>
        <a:off x="411480" y="159681"/>
        <a:ext cx="5760720" cy="560880"/>
      </dsp:txXfrm>
    </dsp:sp>
    <dsp:sp modelId="{339E794D-6153-47BC-BF1A-65FD64E78766}">
      <dsp:nvSpPr>
        <dsp:cNvPr id="0" name=""/>
        <dsp:cNvSpPr/>
      </dsp:nvSpPr>
      <dsp:spPr>
        <a:xfrm>
          <a:off x="0" y="130196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02152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кадровые условия</a:t>
          </a:r>
          <a:endParaRPr lang="ru-RU" sz="1900" kern="1200" dirty="0"/>
        </a:p>
      </dsp:txBody>
      <dsp:txXfrm>
        <a:off x="411480" y="1021521"/>
        <a:ext cx="5760720" cy="560880"/>
      </dsp:txXfrm>
    </dsp:sp>
    <dsp:sp modelId="{04D2C57B-622B-4C5B-8CCA-4660D597A0BA}">
      <dsp:nvSpPr>
        <dsp:cNvPr id="0" name=""/>
        <dsp:cNvSpPr/>
      </dsp:nvSpPr>
      <dsp:spPr>
        <a:xfrm>
          <a:off x="0" y="216380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8336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материально-технические условия </a:t>
          </a:r>
          <a:endParaRPr lang="ru-RU" sz="1900" kern="1200" dirty="0"/>
        </a:p>
      </dsp:txBody>
      <dsp:txXfrm>
        <a:off x="411480" y="1883361"/>
        <a:ext cx="5760720" cy="560880"/>
      </dsp:txXfrm>
    </dsp:sp>
    <dsp:sp modelId="{8D2482DD-1B0E-4A2B-BD55-FDD87F017E76}">
      <dsp:nvSpPr>
        <dsp:cNvPr id="0" name=""/>
        <dsp:cNvSpPr/>
      </dsp:nvSpPr>
      <dsp:spPr>
        <a:xfrm>
          <a:off x="0" y="302564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4520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финансовые условия </a:t>
          </a:r>
          <a:endParaRPr lang="ru-RU" sz="1900" kern="1200" dirty="0"/>
        </a:p>
      </dsp:txBody>
      <dsp:txXfrm>
        <a:off x="411480" y="2745201"/>
        <a:ext cx="5760720" cy="560880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00463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развивающая предметно-пространственная среда</a:t>
          </a:r>
          <a:endParaRPr lang="ru-RU" sz="1900" kern="1200" dirty="0"/>
        </a:p>
      </dsp:txBody>
      <dsp:txXfrm>
        <a:off x="357189" y="3500463"/>
        <a:ext cx="5760720" cy="5608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44293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37653"/>
          <a:ext cx="7816083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уважение взрослых к человеческому достоинству детей,…</a:t>
          </a:r>
          <a:endParaRPr lang="ru-RU" sz="1400" b="1" kern="1200" dirty="0"/>
        </a:p>
      </dsp:txBody>
      <dsp:txXfrm>
        <a:off x="409872" y="37653"/>
        <a:ext cx="7816083" cy="413280"/>
      </dsp:txXfrm>
    </dsp:sp>
    <dsp:sp modelId="{5F14F10E-6589-40C0-BC93-896C714F3F00}">
      <dsp:nvSpPr>
        <dsp:cNvPr id="0" name=""/>
        <dsp:cNvSpPr/>
      </dsp:nvSpPr>
      <dsp:spPr>
        <a:xfrm>
          <a:off x="0" y="10778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96210" y="672693"/>
          <a:ext cx="7830675" cy="6117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использование форм и методов работы с детьми,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соответствующих их возрастным и индивидуальным особенностям;</a:t>
          </a:r>
          <a:endParaRPr lang="ru-RU" sz="1400" b="1" kern="1200" dirty="0"/>
        </a:p>
      </dsp:txBody>
      <dsp:txXfrm>
        <a:off x="396210" y="672693"/>
        <a:ext cx="7830675" cy="611753"/>
      </dsp:txXfrm>
    </dsp:sp>
    <dsp:sp modelId="{74B7864C-7CC7-4ABB-82DF-90FA8F1520C3}">
      <dsp:nvSpPr>
        <dsp:cNvPr id="0" name=""/>
        <dsp:cNvSpPr/>
      </dsp:nvSpPr>
      <dsp:spPr>
        <a:xfrm>
          <a:off x="0" y="171284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506206"/>
          <a:ext cx="7830675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учет интересов и возможностей каждого ребенка,  социальной ситуации его развития;</a:t>
          </a:r>
          <a:endParaRPr lang="ru-RU" sz="1400" b="1" kern="1200" dirty="0"/>
        </a:p>
      </dsp:txBody>
      <dsp:txXfrm>
        <a:off x="396210" y="1506206"/>
        <a:ext cx="7830675" cy="413280"/>
      </dsp:txXfrm>
    </dsp:sp>
    <dsp:sp modelId="{6C3DFA28-708B-410C-BC1B-2486B78A119D}">
      <dsp:nvSpPr>
        <dsp:cNvPr id="0" name=""/>
        <dsp:cNvSpPr/>
      </dsp:nvSpPr>
      <dsp:spPr>
        <a:xfrm>
          <a:off x="0" y="234788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91790" y="214124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взрослыми доброжелательного отношения детей друг к другу;</a:t>
          </a:r>
          <a:endParaRPr lang="ru-RU" sz="1400" b="1" kern="1200" dirty="0"/>
        </a:p>
      </dsp:txBody>
      <dsp:txXfrm>
        <a:off x="391790" y="2141246"/>
        <a:ext cx="7835792" cy="413280"/>
      </dsp:txXfrm>
    </dsp:sp>
    <dsp:sp modelId="{30ABF935-E530-46CD-BE88-F7DB85598621}">
      <dsp:nvSpPr>
        <dsp:cNvPr id="0" name=""/>
        <dsp:cNvSpPr/>
      </dsp:nvSpPr>
      <dsp:spPr>
        <a:xfrm>
          <a:off x="0" y="298292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7628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разумной инициативы и самостоятельности детей;</a:t>
          </a:r>
          <a:endParaRPr lang="ru-RU" sz="1400" b="1" kern="1200" dirty="0"/>
        </a:p>
      </dsp:txBody>
      <dsp:txXfrm>
        <a:off x="391790" y="2776286"/>
        <a:ext cx="7835792" cy="413280"/>
      </dsp:txXfrm>
    </dsp:sp>
    <dsp:sp modelId="{B889C9E0-65C0-4A6C-AF25-34F994BFF31B}">
      <dsp:nvSpPr>
        <dsp:cNvPr id="0" name=""/>
        <dsp:cNvSpPr/>
      </dsp:nvSpPr>
      <dsp:spPr>
        <a:xfrm>
          <a:off x="0" y="361796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91790" y="341132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91790" y="3411326"/>
        <a:ext cx="7835792" cy="413280"/>
      </dsp:txXfrm>
    </dsp:sp>
    <dsp:sp modelId="{C4B02101-8F74-40C2-92BD-7D1D0DEDBA4C}">
      <dsp:nvSpPr>
        <dsp:cNvPr id="0" name=""/>
        <dsp:cNvSpPr/>
      </dsp:nvSpPr>
      <dsp:spPr>
        <a:xfrm>
          <a:off x="0" y="42530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4636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391790" y="4046366"/>
        <a:ext cx="7835792" cy="4132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262257" y="27021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62257" y="270212"/>
        <a:ext cx="1748382" cy="1223867"/>
      </dsp:txXfrm>
    </dsp:sp>
    <dsp:sp modelId="{56A9A0D9-18F4-42F2-AD5F-D71BE50D88E6}">
      <dsp:nvSpPr>
        <dsp:cNvPr id="0" name=""/>
        <dsp:cNvSpPr/>
      </dsp:nvSpPr>
      <dsp:spPr>
        <a:xfrm rot="5400000">
          <a:off x="4472865" y="-3241043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непосредственное общение с каждым ребенком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уважительное отношение к каждому ребенку, к его чувствам и потребностям;</a:t>
          </a:r>
          <a:endParaRPr lang="ru-RU" sz="1600" kern="1200" dirty="0"/>
        </a:p>
      </dsp:txBody>
      <dsp:txXfrm rot="5400000">
        <a:off x="4472865" y="-3241043"/>
        <a:ext cx="1136448" cy="7634444"/>
      </dsp:txXfrm>
    </dsp:sp>
    <dsp:sp modelId="{FB913B74-9900-4AB3-8599-A21AF2B4815C}">
      <dsp:nvSpPr>
        <dsp:cNvPr id="0" name=""/>
        <dsp:cNvSpPr/>
      </dsp:nvSpPr>
      <dsp:spPr>
        <a:xfrm rot="5400000">
          <a:off x="-262257" y="2009631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62257" y="2009631"/>
        <a:ext cx="1748382" cy="1223867"/>
      </dsp:txXfrm>
    </dsp:sp>
    <dsp:sp modelId="{C0D193A3-72D1-4E55-8861-175BD45F596C}">
      <dsp:nvSpPr>
        <dsp:cNvPr id="0" name=""/>
        <dsp:cNvSpPr/>
      </dsp:nvSpPr>
      <dsp:spPr>
        <a:xfrm rot="5400000">
          <a:off x="4093178" y="-1251089"/>
          <a:ext cx="1895823" cy="7556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принятия детьми решений, выражения своих чувств и мыслей;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kern="1200" dirty="0"/>
        </a:p>
      </dsp:txBody>
      <dsp:txXfrm rot="5400000">
        <a:off x="4093178" y="-1251089"/>
        <a:ext cx="1895823" cy="7556343"/>
      </dsp:txXfrm>
    </dsp:sp>
    <dsp:sp modelId="{EAEBEFB7-0121-48A3-9B08-AF0B00693781}">
      <dsp:nvSpPr>
        <dsp:cNvPr id="0" name=""/>
        <dsp:cNvSpPr/>
      </dsp:nvSpPr>
      <dsp:spPr>
        <a:xfrm rot="5400000">
          <a:off x="-262257" y="379233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62257" y="3792332"/>
        <a:ext cx="1748382" cy="1223867"/>
      </dsp:txXfrm>
    </dsp:sp>
    <dsp:sp modelId="{51051140-B275-4FED-9AD1-F3FF0C9CCAB0}">
      <dsp:nvSpPr>
        <dsp:cNvPr id="0" name=""/>
        <dsp:cNvSpPr/>
      </dsp:nvSpPr>
      <dsp:spPr>
        <a:xfrm rot="5400000">
          <a:off x="4462253" y="393369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создание условий для позитивных, доброжелательных отношений между детьми;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умения детей работать в группе сверстников.</a:t>
          </a:r>
          <a:endParaRPr lang="ru-RU" sz="1600" kern="1200" dirty="0"/>
        </a:p>
      </dsp:txBody>
      <dsp:txXfrm rot="5400000">
        <a:off x="4462253" y="393369"/>
        <a:ext cx="1136448" cy="7634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mdou.ru/6670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g.ru/2011/07/13/doljnosti-dok.html" TargetMode="External"/><Relationship Id="rId4" Type="http://schemas.openxmlformats.org/officeDocument/2006/relationships/hyperlink" Target="http://www.rg.ru/2010/10/20/teacher-dok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.forwallpaper.com/wallpaper/nouman-songs-chala-background-tanhai-waterfall-childhood-gallery-1101203.html" TargetMode="External"/><Relationship Id="rId7" Type="http://schemas.openxmlformats.org/officeDocument/2006/relationships/hyperlink" Target="http://vk.com/club483594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7.ucoz.ru/" TargetMode="External"/><Relationship Id="rId5" Type="http://schemas.openxmlformats.org/officeDocument/2006/relationships/hyperlink" Target="http://www.tooopen.com/view/87429.html" TargetMode="External"/><Relationship Id="rId4" Type="http://schemas.openxmlformats.org/officeDocument/2006/relationships/hyperlink" Target="http://www.tupian99.com/show-2-52-17fa4eac79730de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6207450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1770" t="11667" r="32813" b="7500"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6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4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5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93548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r>
              <a:rPr lang="en-US" sz="1800" dirty="0" smtClean="0">
                <a:hlinkClick r:id="rId9"/>
              </a:rPr>
              <a:t>http://www.prosv.ru/umk/doshkolka/info.aspx?ob_no=40757</a:t>
            </a:r>
            <a:r>
              <a:rPr lang="ru-RU" sz="1800" dirty="0" smtClean="0"/>
              <a:t> – титул программы «Успех»;</a:t>
            </a:r>
          </a:p>
          <a:p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r>
              <a:rPr lang="en-US" sz="1800" dirty="0" smtClean="0">
                <a:hlinkClick r:id="rId11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2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r>
              <a:rPr lang="en-US" sz="1800" dirty="0" smtClean="0">
                <a:hlinkClick r:id="rId4"/>
              </a:rPr>
              <a:t>http://www.tupian99.com/show-2-52-17fa4eac79730de7.html</a:t>
            </a:r>
            <a:r>
              <a:rPr lang="ru-RU" sz="1800" dirty="0" smtClean="0"/>
              <a:t> - дети на радуге, рисунок;</a:t>
            </a:r>
          </a:p>
          <a:p>
            <a:r>
              <a:rPr lang="en-US" sz="1800" dirty="0" smtClean="0">
                <a:hlinkClick r:id="rId5"/>
              </a:rPr>
              <a:t>http://www.tooopen.com/view/87429.html</a:t>
            </a:r>
            <a:r>
              <a:rPr lang="ru-RU" sz="1800" dirty="0" smtClean="0"/>
              <a:t> - дети на уточке, рисунок;</a:t>
            </a:r>
          </a:p>
          <a:p>
            <a:r>
              <a:rPr lang="en-US" sz="1800" dirty="0" smtClean="0">
                <a:hlinkClick r:id="rId6"/>
              </a:rPr>
              <a:t>http://du7.ucoz.ru/</a:t>
            </a:r>
            <a:r>
              <a:rPr lang="ru-RU" sz="1800" dirty="0" smtClean="0"/>
              <a:t> - дети со слоненком, рисунок;</a:t>
            </a:r>
          </a:p>
          <a:p>
            <a:r>
              <a:rPr lang="en-US" sz="1800" dirty="0" smtClean="0">
                <a:hlinkClick r:id="rId7"/>
              </a:rPr>
              <a:t>http://vk.com/club48359452</a:t>
            </a:r>
            <a:r>
              <a:rPr lang="ru-RU" sz="1800" dirty="0" smtClean="0"/>
              <a:t> - дети на подсолнухе, рисунок.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3088</Words>
  <Application>Microsoft Office PowerPoint</Application>
  <PresentationFormat>Экран (4:3)</PresentationFormat>
  <Paragraphs>360</Paragraphs>
  <Slides>41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«Изучаем ФГОС  дошкольного образования»  (консультация для воспитателей)</vt:lpstr>
      <vt:lpstr>Слайд 2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Слайд 13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ФЕДЕРАЛЬНЫЙ ГОСУДАРСТВЕННЫЙ ОБРАЗОВАТЕЛЬНЫЙ СТАНДАРТ ДОШКОЛЬНОГО ОБРАЗОВАНИЯ</vt:lpstr>
      <vt:lpstr>Слайд 24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Слайд 29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Слайд 32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Алла</cp:lastModifiedBy>
  <cp:revision>53</cp:revision>
  <dcterms:created xsi:type="dcterms:W3CDTF">2013-12-02T16:12:05Z</dcterms:created>
  <dcterms:modified xsi:type="dcterms:W3CDTF">2014-09-23T18:26:39Z</dcterms:modified>
</cp:coreProperties>
</file>